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518" y="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47067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199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797983" indent="-182033" algn="ctr">
              <a:spcBef>
                <a:spcPts val="0"/>
              </a:spcBef>
              <a:buClrTx/>
              <a:buFontTx/>
              <a:defRPr sz="2400"/>
            </a:lvl2pPr>
            <a:lvl3pPr marL="1242483" indent="-182033" algn="ctr">
              <a:spcBef>
                <a:spcPts val="0"/>
              </a:spcBef>
              <a:buClrTx/>
              <a:buFontTx/>
              <a:defRPr sz="2400"/>
            </a:lvl3pPr>
            <a:lvl4pPr marL="1686983" indent="-182033" algn="ctr">
              <a:spcBef>
                <a:spcPts val="0"/>
              </a:spcBef>
              <a:buClrTx/>
              <a:buFontTx/>
              <a:defRPr sz="2400"/>
            </a:lvl4pPr>
            <a:lvl5pPr marL="2131483" indent="-182033" algn="ctr">
              <a:spcBef>
                <a:spcPts val="0"/>
              </a:spcBef>
              <a:buClrTx/>
              <a:buFontTx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813816">
              <a:spcBef>
                <a:spcPts val="0"/>
              </a:spcBef>
              <a:buClrTx/>
              <a:buSzTx/>
              <a:buFontTx/>
              <a:buNone/>
              <a:defRPr sz="3382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3999" cy="8229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3999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3999" cy="4102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4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3999" cy="6286499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3999" cy="62864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09550">
              <a:spcBef>
                <a:spcPts val="3200"/>
              </a:spcBef>
              <a:defRPr sz="2800"/>
            </a:lvl1pPr>
            <a:lvl2pPr marL="685800" indent="-209550">
              <a:spcBef>
                <a:spcPts val="3200"/>
              </a:spcBef>
              <a:defRPr sz="2800"/>
            </a:lvl2pPr>
            <a:lvl3pPr marL="1028700" indent="-209550">
              <a:spcBef>
                <a:spcPts val="3200"/>
              </a:spcBef>
              <a:defRPr sz="2800"/>
            </a:lvl3pPr>
            <a:lvl4pPr marL="1371600" indent="-209550">
              <a:spcBef>
                <a:spcPts val="3200"/>
              </a:spcBef>
              <a:defRPr sz="2800"/>
            </a:lvl4pPr>
            <a:lvl5pPr marL="1714500" indent="-20955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3999" cy="3771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6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3999" cy="7975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1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40" y="2275839"/>
            <a:ext cx="11704320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445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273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3.jpeg"/><Relationship Id="rId18" Type="http://schemas.openxmlformats.org/officeDocument/2006/relationships/image" Target="../media/image27.jpe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6.jpeg"/><Relationship Id="rId2" Type="http://schemas.openxmlformats.org/officeDocument/2006/relationships/image" Target="../media/image2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4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4.pn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-50800" y="6350000"/>
            <a:ext cx="13106400" cy="25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-50800" y="5448300"/>
            <a:ext cx="13106400" cy="25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121" name="image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3545" y="42647"/>
            <a:ext cx="6077701" cy="429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4052568" y="5124065"/>
            <a:ext cx="4899602" cy="851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50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Фабрика квестов</a:t>
            </a:r>
          </a:p>
        </p:txBody>
      </p:sp>
      <p:pic>
        <p:nvPicPr>
          <p:cNvPr id="123" name="image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72160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386911"/>
            <a:ext cx="13004805" cy="1626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64000" y="536562"/>
            <a:ext cx="4876800" cy="13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3723499" y="1260999"/>
            <a:ext cx="38814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t>представляет</a:t>
            </a:r>
          </a:p>
        </p:txBody>
      </p:sp>
      <p:sp>
        <p:nvSpPr>
          <p:cNvPr id="127" name="Shape 127"/>
          <p:cNvSpPr/>
          <p:nvPr/>
        </p:nvSpPr>
        <p:spPr>
          <a:xfrm>
            <a:off x="866749" y="40864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8" name="image0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63499" y="4718449"/>
            <a:ext cx="6077701" cy="607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0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4198632"/>
            <a:ext cx="13004798" cy="813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49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428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Group 252"/>
          <p:cNvGrpSpPr/>
          <p:nvPr/>
        </p:nvGrpSpPr>
        <p:grpSpPr>
          <a:xfrm>
            <a:off x="866750" y="1869300"/>
            <a:ext cx="8410800" cy="7252801"/>
            <a:chOff x="0" y="0"/>
            <a:chExt cx="8410799" cy="7252799"/>
          </a:xfrm>
        </p:grpSpPr>
        <p:sp>
          <p:nvSpPr>
            <p:cNvPr id="250" name="Shape 250"/>
            <p:cNvSpPr/>
            <p:nvPr/>
          </p:nvSpPr>
          <p:spPr>
            <a:xfrm>
              <a:off x="0" y="0"/>
              <a:ext cx="8410800" cy="7252800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0" y="550675"/>
              <a:ext cx="8410800" cy="6151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572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 u="sng">
                  <a:solidFill>
                    <a:srgbClr val="FFFFFF"/>
                  </a:solidFill>
                </a:defRPr>
              </a:pPr>
              <a:r>
                <a:t>Восточные сказки</a:t>
              </a:r>
              <a:r>
                <a:rPr u="none"/>
                <a:t> (в Москве нет еще ни одного квеста, посвященного арабским сказкам. Станьте первым, кто удивит игроков волшебной лампой Аладдина, ковром-самолетом, сокровищами Али-Бабы и джинном, исполняющим любые три желания)</a:t>
              </a:r>
            </a:p>
            <a:p>
              <a:pPr marL="4572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 u="sng">
                  <a:solidFill>
                    <a:srgbClr val="FFFFFF"/>
                  </a:solidFill>
                </a:defRPr>
              </a:pPr>
              <a:r>
                <a:t>Мифы Древней Греции</a:t>
              </a:r>
              <a:r>
                <a:rPr u="none"/>
                <a:t> (еще одна благодатная тематика, до которой не добрался еще ни один из строителей квестов: Подвиги Геракла, Лабиринт Минотавра, голова Медузы Горгоны, молнии Зевса — у игроков отвиснет челюсть, когда они это увидят)</a:t>
              </a:r>
            </a:p>
            <a:p>
              <a:pPr marL="4572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 u="sng">
                  <a:solidFill>
                    <a:srgbClr val="FFFFFF"/>
                  </a:solidFill>
                </a:defRPr>
              </a:pPr>
              <a:r>
                <a:t>Русские сказки</a:t>
              </a:r>
              <a:r>
                <a:rPr u="none"/>
                <a:t> (уникальная возможность использовать всем знакомых с детства персонажей и не платить за авторские права. Квест гарантированно вызовет интерес не только у москвичей, но и у многочисленных туристов)</a:t>
              </a:r>
            </a:p>
          </p:txBody>
        </p:sp>
      </p:grpSp>
      <p:pic>
        <p:nvPicPr>
          <p:cNvPr id="253" name="image48.jpeg"/>
          <p:cNvPicPr>
            <a:picLocks noChangeAspect="1"/>
          </p:cNvPicPr>
          <p:nvPr/>
        </p:nvPicPr>
        <p:blipFill>
          <a:blip r:embed="rId4">
            <a:extLst/>
          </a:blip>
          <a:srcRect l="15682" r="15681"/>
          <a:stretch>
            <a:fillRect/>
          </a:stretch>
        </p:blipFill>
        <p:spPr>
          <a:xfrm>
            <a:off x="9420349" y="1869300"/>
            <a:ext cx="2698801" cy="228870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54" name="image42.jpeg"/>
          <p:cNvPicPr>
            <a:picLocks noChangeAspect="1"/>
          </p:cNvPicPr>
          <p:nvPr/>
        </p:nvPicPr>
        <p:blipFill>
          <a:blip r:embed="rId5">
            <a:extLst/>
          </a:blip>
          <a:srcRect l="53041" t="52174" r="5946"/>
          <a:stretch>
            <a:fillRect/>
          </a:stretch>
        </p:blipFill>
        <p:spPr>
          <a:xfrm>
            <a:off x="9420349" y="4351325"/>
            <a:ext cx="2698800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55" name="image41.jpeg"/>
          <p:cNvPicPr>
            <a:picLocks noChangeAspect="1"/>
          </p:cNvPicPr>
          <p:nvPr/>
        </p:nvPicPr>
        <p:blipFill>
          <a:blip r:embed="rId6">
            <a:extLst/>
          </a:blip>
          <a:srcRect l="5697" r="5697"/>
          <a:stretch>
            <a:fillRect/>
          </a:stretch>
        </p:blipFill>
        <p:spPr>
          <a:xfrm>
            <a:off x="9420348" y="6833350"/>
            <a:ext cx="2698800" cy="228870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59" name="image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52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" name="Group 262"/>
          <p:cNvGrpSpPr/>
          <p:nvPr/>
        </p:nvGrpSpPr>
        <p:grpSpPr>
          <a:xfrm>
            <a:off x="866749" y="1891000"/>
            <a:ext cx="11271302" cy="2288701"/>
            <a:chOff x="0" y="0"/>
            <a:chExt cx="11271300" cy="2288700"/>
          </a:xfrm>
        </p:grpSpPr>
        <p:sp>
          <p:nvSpPr>
            <p:cNvPr id="260" name="Shape 260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69850" indent="-69850">
                <a:lnSpc>
                  <a:spcPct val="115000"/>
                </a:lnSpc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-1" y="507464"/>
              <a:ext cx="11271302" cy="1273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69850" indent="3175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Стоимость производства квеста на Фабрике — от </a:t>
              </a:r>
              <a:r>
                <a:rPr u="sng"/>
                <a:t>1 500 000 ₽</a:t>
              </a:r>
              <a:r>
                <a:t>.</a:t>
              </a:r>
              <a:endParaRPr u="sng"/>
            </a:p>
            <a:p>
              <a:pPr marL="69850" indent="3175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Стоимость зависит от площади локации, количества загадок, сложности декораций и используемых спецэффектов.</a:t>
              </a:r>
            </a:p>
          </p:txBody>
        </p:sp>
      </p:grpSp>
      <p:grpSp>
        <p:nvGrpSpPr>
          <p:cNvPr id="265" name="Group 265"/>
          <p:cNvGrpSpPr/>
          <p:nvPr/>
        </p:nvGrpSpPr>
        <p:grpSpPr>
          <a:xfrm>
            <a:off x="866748" y="6811649"/>
            <a:ext cx="11271304" cy="2288703"/>
            <a:chOff x="-1" y="-1"/>
            <a:chExt cx="11271302" cy="2288702"/>
          </a:xfrm>
        </p:grpSpPr>
        <p:sp>
          <p:nvSpPr>
            <p:cNvPr id="263" name="Shape 263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69850" indent="-69850">
                <a:lnSpc>
                  <a:spcPct val="115000"/>
                </a:lnSpc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-1" y="668322"/>
              <a:ext cx="11271302" cy="952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69850" indent="3175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rPr dirty="0" err="1"/>
                <a:t>Мы</a:t>
              </a:r>
              <a:r>
                <a:rPr dirty="0"/>
                <a:t> </a:t>
              </a:r>
              <a:r>
                <a:rPr dirty="0" err="1"/>
                <a:t>готовы</a:t>
              </a:r>
              <a:r>
                <a:rPr dirty="0"/>
                <a:t> </a:t>
              </a:r>
              <a:r>
                <a:rPr dirty="0" err="1"/>
                <a:t>рассчитать</a:t>
              </a:r>
              <a:r>
                <a:rPr dirty="0"/>
                <a:t> и </a:t>
              </a:r>
              <a:r>
                <a:rPr dirty="0" err="1"/>
                <a:t>адаптировать</a:t>
              </a:r>
              <a:r>
                <a:rPr dirty="0"/>
                <a:t> </a:t>
              </a:r>
              <a:r>
                <a:rPr dirty="0" err="1"/>
                <a:t>смету</a:t>
              </a:r>
              <a:r>
                <a:rPr dirty="0"/>
                <a:t> </a:t>
              </a:r>
              <a:r>
                <a:rPr dirty="0" err="1"/>
                <a:t>под</a:t>
              </a:r>
              <a:r>
                <a:rPr dirty="0"/>
                <a:t> </a:t>
              </a:r>
              <a:r>
                <a:rPr dirty="0" err="1"/>
                <a:t>каждый</a:t>
              </a:r>
              <a:r>
                <a:rPr dirty="0"/>
                <a:t> </a:t>
              </a:r>
              <a:r>
                <a:rPr dirty="0" err="1"/>
                <a:t>конкретный</a:t>
              </a:r>
              <a:r>
                <a:rPr dirty="0"/>
                <a:t> </a:t>
              </a:r>
              <a:r>
                <a:rPr dirty="0" err="1"/>
                <a:t>заказ</a:t>
              </a:r>
              <a:r>
                <a:rPr dirty="0"/>
                <a:t>. </a:t>
              </a:r>
              <a:r>
                <a:rPr dirty="0" err="1"/>
                <a:t>За</a:t>
              </a:r>
              <a:r>
                <a:rPr dirty="0"/>
                <a:t> </a:t>
              </a:r>
              <a:r>
                <a:rPr dirty="0" err="1"/>
                <a:t>подробностями</a:t>
              </a:r>
              <a:r>
                <a:rPr dirty="0"/>
                <a:t> </a:t>
              </a:r>
              <a:r>
                <a:rPr dirty="0" err="1"/>
                <a:t>обращайтесь</a:t>
              </a:r>
              <a:r>
                <a:rPr dirty="0"/>
                <a:t> </a:t>
              </a:r>
              <a:r>
                <a:rPr dirty="0" err="1"/>
                <a:t>по</a:t>
              </a:r>
              <a:r>
                <a:rPr dirty="0"/>
                <a:t> </a:t>
              </a:r>
              <a:r>
                <a:rPr dirty="0" err="1"/>
                <a:t>телефону</a:t>
              </a:r>
              <a:r>
                <a:rPr dirty="0"/>
                <a:t> </a:t>
              </a:r>
              <a:r>
                <a:rPr u="sng" dirty="0"/>
                <a:t>+7 (</a:t>
              </a:r>
              <a:r>
                <a:rPr u="sng" dirty="0" smtClean="0"/>
                <a:t>9</a:t>
              </a:r>
              <a:r>
                <a:rPr lang="ru-RU" u="sng" dirty="0" smtClean="0"/>
                <a:t>03</a:t>
              </a:r>
              <a:r>
                <a:rPr u="sng" dirty="0" smtClean="0"/>
                <a:t>) </a:t>
              </a:r>
              <a:r>
                <a:rPr lang="ru-RU" u="sng" dirty="0" smtClean="0"/>
                <a:t>163</a:t>
              </a:r>
              <a:r>
                <a:rPr u="sng" dirty="0" smtClean="0"/>
                <a:t>-</a:t>
              </a:r>
              <a:r>
                <a:rPr lang="ru-RU" u="sng" dirty="0" smtClean="0"/>
                <a:t>56</a:t>
              </a:r>
              <a:r>
                <a:rPr u="sng" dirty="0" smtClean="0"/>
                <a:t>-</a:t>
              </a:r>
              <a:r>
                <a:rPr lang="ru-RU" u="sng" dirty="0" smtClean="0"/>
                <a:t>32</a:t>
              </a:r>
              <a:r>
                <a:rPr dirty="0" smtClean="0"/>
                <a:t>.</a:t>
              </a:r>
              <a:endParaRPr dirty="0"/>
            </a:p>
          </p:txBody>
        </p:sp>
      </p:grpSp>
      <p:pic>
        <p:nvPicPr>
          <p:cNvPr id="266" name="image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61502" y="3042130"/>
            <a:ext cx="15727801" cy="3691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0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" name="Group 273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271" name="Shape 271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-1" y="717013"/>
              <a:ext cx="11271302" cy="854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Убежище 13</a:t>
              </a:r>
              <a:r>
                <a:rPr u="none"/>
                <a:t> (Москва, Дубай, Нью-Йорк)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Антуражный и технологичный квест по мотивам вселенной Fallout</a:t>
              </a:r>
            </a:p>
          </p:txBody>
        </p:sp>
      </p:grpSp>
      <p:pic>
        <p:nvPicPr>
          <p:cNvPr id="274" name="image34.jpeg"/>
          <p:cNvPicPr>
            <a:picLocks noChangeAspect="1"/>
          </p:cNvPicPr>
          <p:nvPr/>
        </p:nvPicPr>
        <p:blipFill>
          <a:blip r:embed="rId4">
            <a:extLst/>
          </a:blip>
          <a:srcRect t="4567" b="11165"/>
          <a:stretch>
            <a:fillRect/>
          </a:stretch>
        </p:blipFill>
        <p:spPr>
          <a:xfrm>
            <a:off x="866750" y="1891000"/>
            <a:ext cx="11271301" cy="474902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8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" name="Group 281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279" name="Shape 279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-1" y="717013"/>
              <a:ext cx="11271302" cy="854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Турфирма</a:t>
              </a:r>
              <a:r>
                <a:rPr u="none"/>
                <a:t> (Москва, Стамбул)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Веселый квест для любителей работать в команде</a:t>
              </a:r>
            </a:p>
          </p:txBody>
        </p:sp>
      </p:grpSp>
      <p:pic>
        <p:nvPicPr>
          <p:cNvPr id="282" name="image53.jpeg"/>
          <p:cNvPicPr>
            <a:picLocks noChangeAspect="1"/>
          </p:cNvPicPr>
          <p:nvPr/>
        </p:nvPicPr>
        <p:blipFill>
          <a:blip r:embed="rId4">
            <a:extLst/>
          </a:blip>
          <a:srcRect t="7870" b="7862"/>
          <a:stretch>
            <a:fillRect/>
          </a:stretch>
        </p:blipFill>
        <p:spPr>
          <a:xfrm>
            <a:off x="866750" y="1890998"/>
            <a:ext cx="11271301" cy="474902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6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" name="Group 289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287" name="Shape 287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-1" y="717013"/>
              <a:ext cx="11271302" cy="854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Белая комната</a:t>
              </a:r>
              <a:r>
                <a:rPr u="none"/>
                <a:t> (Москва)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Позитивный квест с нетривиальным чувством юмора</a:t>
              </a:r>
            </a:p>
          </p:txBody>
        </p:sp>
      </p:grpSp>
      <p:pic>
        <p:nvPicPr>
          <p:cNvPr id="290" name="image08.jpeg"/>
          <p:cNvPicPr>
            <a:picLocks noChangeAspect="1"/>
          </p:cNvPicPr>
          <p:nvPr/>
        </p:nvPicPr>
        <p:blipFill>
          <a:blip r:embed="rId4">
            <a:extLst/>
          </a:blip>
          <a:srcRect t="6465" b="9351"/>
          <a:stretch>
            <a:fillRect/>
          </a:stretch>
        </p:blipFill>
        <p:spPr>
          <a:xfrm>
            <a:off x="866750" y="1891000"/>
            <a:ext cx="11271301" cy="474902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4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" name="Group 297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295" name="Shape 295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-1" y="513291"/>
              <a:ext cx="11271302" cy="1262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Ядерный бункер</a:t>
              </a:r>
              <a:r>
                <a:rPr u="none"/>
                <a:t> (Москва)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Антуражный квест для любителей альтернативной истории и милитари-эстетики</a:t>
              </a:r>
            </a:p>
          </p:txBody>
        </p:sp>
      </p:grpSp>
      <p:pic>
        <p:nvPicPr>
          <p:cNvPr id="298" name="image11.jpeg"/>
          <p:cNvPicPr>
            <a:picLocks noChangeAspect="1"/>
          </p:cNvPicPr>
          <p:nvPr/>
        </p:nvPicPr>
        <p:blipFill>
          <a:blip r:embed="rId4">
            <a:extLst/>
          </a:blip>
          <a:srcRect t="3808" b="11923"/>
          <a:stretch>
            <a:fillRect/>
          </a:stretch>
        </p:blipFill>
        <p:spPr>
          <a:xfrm>
            <a:off x="866750" y="1890998"/>
            <a:ext cx="11271301" cy="474902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02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Group 305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303" name="Shape 303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-1" y="717013"/>
              <a:ext cx="11271302" cy="854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Мутанты-самураи</a:t>
              </a:r>
              <a:r>
                <a:rPr u="none"/>
                <a:t> (Москва)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Квест-пародия на мультсериал «Черепашки-ниндзя»</a:t>
              </a:r>
            </a:p>
          </p:txBody>
        </p:sp>
      </p:grpSp>
      <p:pic>
        <p:nvPicPr>
          <p:cNvPr id="306" name="image54.jpeg"/>
          <p:cNvPicPr>
            <a:picLocks noChangeAspect="1"/>
          </p:cNvPicPr>
          <p:nvPr/>
        </p:nvPicPr>
        <p:blipFill>
          <a:blip r:embed="rId4">
            <a:extLst/>
          </a:blip>
          <a:srcRect t="3766" b="11964"/>
          <a:stretch>
            <a:fillRect/>
          </a:stretch>
        </p:blipFill>
        <p:spPr>
          <a:xfrm>
            <a:off x="866750" y="1890999"/>
            <a:ext cx="11271301" cy="4749027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20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Group 323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321" name="Shape 321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-1" y="513291"/>
              <a:ext cx="11271302" cy="1262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Перформанс «Коллекционер»</a:t>
              </a:r>
              <a:r>
                <a:rPr u="none"/>
                <a:t> (Москва)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Интерактивный опыт с участием актеров, позволяющий игрокам ощутить себя жертвами маньяка и выпутаться из сложной ситуации</a:t>
              </a:r>
            </a:p>
          </p:txBody>
        </p:sp>
      </p:grpSp>
      <p:pic>
        <p:nvPicPr>
          <p:cNvPr id="324" name="image5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3374" y="1891000"/>
            <a:ext cx="9498051" cy="474902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28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Group 331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329" name="Shape 329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-1" y="309569"/>
              <a:ext cx="11271302" cy="1669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Перформанс «Ограбление „ВЕКА“»</a:t>
              </a:r>
              <a:r>
                <a:rPr u="none"/>
                <a:t> (Москва)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Интерактивный опыт с участием актеров, позволяющий игрокам побывать в шкуре грабителей банка и осознать груз ответственности за совершенные поступки и принятые решения.</a:t>
              </a:r>
            </a:p>
          </p:txBody>
        </p:sp>
      </p:grpSp>
      <p:pic>
        <p:nvPicPr>
          <p:cNvPr id="332" name="image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8720" y="1910399"/>
            <a:ext cx="7387360" cy="474902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36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Group 339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337" name="Shape 337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-1" y="513291"/>
              <a:ext cx="11271302" cy="1262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«Аркада»</a:t>
              </a:r>
              <a:r>
                <a:rPr u="none"/>
                <a:t> (Москва)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Не имеющий аналогов формат командного развлечения, состоящий из 20 уникальных мини-игр на площади 500 м</a:t>
              </a:r>
              <a:r>
                <a:rPr baseline="31999"/>
                <a:t>2</a:t>
              </a:r>
              <a:r>
                <a:t>.</a:t>
              </a:r>
            </a:p>
          </p:txBody>
        </p:sp>
      </p:grpSp>
      <p:pic>
        <p:nvPicPr>
          <p:cNvPr id="340" name="image5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3373" y="1910400"/>
            <a:ext cx="9498051" cy="474902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 134"/>
          <p:cNvGrpSpPr/>
          <p:nvPr/>
        </p:nvGrpSpPr>
        <p:grpSpPr>
          <a:xfrm>
            <a:off x="866749" y="1891000"/>
            <a:ext cx="11271302" cy="2288701"/>
            <a:chOff x="0" y="0"/>
            <a:chExt cx="11271300" cy="2288700"/>
          </a:xfrm>
        </p:grpSpPr>
        <p:sp>
          <p:nvSpPr>
            <p:cNvPr id="132" name="Shape 132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-1" y="283647"/>
              <a:ext cx="11271302" cy="1721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457200">
                <a:lnSpc>
                  <a:spcPct val="120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Фабрика квестов — это новое предложение от крупнейшей сети квестов «Клаустрофобия» для тех, кто собирается начать бизнес в сфере развлечений. За годы работы мы накопили уникальный опыт в создании лучших в мире развлекательных проектов и готовы поделиться им с вами!</a:t>
              </a:r>
            </a:p>
          </p:txBody>
        </p:sp>
      </p:grpSp>
      <p:pic>
        <p:nvPicPr>
          <p:cNvPr id="135" name="image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5295"/>
            <a:ext cx="13004798" cy="813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7" name="image03.jpeg"/>
          <p:cNvPicPr>
            <a:picLocks noChangeAspect="1"/>
          </p:cNvPicPr>
          <p:nvPr/>
        </p:nvPicPr>
        <p:blipFill>
          <a:blip r:embed="rId4">
            <a:extLst/>
          </a:blip>
          <a:srcRect l="12167" r="22558"/>
          <a:stretch>
            <a:fillRect/>
          </a:stretch>
        </p:blipFill>
        <p:spPr>
          <a:xfrm>
            <a:off x="866750" y="6811495"/>
            <a:ext cx="2698790" cy="228895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38" name="image01.jpeg"/>
          <p:cNvPicPr>
            <a:picLocks noChangeAspect="1"/>
          </p:cNvPicPr>
          <p:nvPr/>
        </p:nvPicPr>
        <p:blipFill>
          <a:blip r:embed="rId5">
            <a:extLst/>
          </a:blip>
          <a:srcRect r="16079"/>
          <a:stretch>
            <a:fillRect/>
          </a:stretch>
        </p:blipFill>
        <p:spPr>
          <a:xfrm>
            <a:off x="3724254" y="6811495"/>
            <a:ext cx="2698790" cy="228895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39" name="image04.jpeg"/>
          <p:cNvPicPr>
            <a:picLocks noChangeAspect="1"/>
          </p:cNvPicPr>
          <p:nvPr/>
        </p:nvPicPr>
        <p:blipFill>
          <a:blip r:embed="rId6">
            <a:extLst/>
          </a:blip>
          <a:srcRect l="13503" r="20559"/>
          <a:stretch>
            <a:fillRect/>
          </a:stretch>
        </p:blipFill>
        <p:spPr>
          <a:xfrm>
            <a:off x="6581757" y="6811495"/>
            <a:ext cx="2698788" cy="228895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40" name="image09.jpeg"/>
          <p:cNvPicPr>
            <a:picLocks noChangeAspect="1"/>
          </p:cNvPicPr>
          <p:nvPr/>
        </p:nvPicPr>
        <p:blipFill>
          <a:blip r:embed="rId7">
            <a:extLst/>
          </a:blip>
          <a:srcRect l="17030" r="17036"/>
          <a:stretch>
            <a:fillRect/>
          </a:stretch>
        </p:blipFill>
        <p:spPr>
          <a:xfrm>
            <a:off x="9439261" y="6811495"/>
            <a:ext cx="2698788" cy="228895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41" name="image08.jpeg"/>
          <p:cNvPicPr>
            <a:picLocks noChangeAspect="1"/>
          </p:cNvPicPr>
          <p:nvPr/>
        </p:nvPicPr>
        <p:blipFill>
          <a:blip r:embed="rId8">
            <a:extLst/>
          </a:blip>
          <a:srcRect l="16825" r="16825"/>
          <a:stretch>
            <a:fillRect/>
          </a:stretch>
        </p:blipFill>
        <p:spPr>
          <a:xfrm>
            <a:off x="9439274" y="4351190"/>
            <a:ext cx="2698801" cy="228896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42" name="image11.jpeg"/>
          <p:cNvPicPr>
            <a:picLocks noChangeAspect="1"/>
          </p:cNvPicPr>
          <p:nvPr/>
        </p:nvPicPr>
        <p:blipFill>
          <a:blip r:embed="rId9">
            <a:extLst/>
          </a:blip>
          <a:srcRect l="16861" r="16861"/>
          <a:stretch>
            <a:fillRect/>
          </a:stretch>
        </p:blipFill>
        <p:spPr>
          <a:xfrm>
            <a:off x="6581748" y="4351190"/>
            <a:ext cx="2698801" cy="2288962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grpSp>
        <p:nvGrpSpPr>
          <p:cNvPr id="145" name="Group 145"/>
          <p:cNvGrpSpPr/>
          <p:nvPr/>
        </p:nvGrpSpPr>
        <p:grpSpPr>
          <a:xfrm>
            <a:off x="866750" y="4351190"/>
            <a:ext cx="5556300" cy="2288702"/>
            <a:chOff x="0" y="0"/>
            <a:chExt cx="5556299" cy="2288700"/>
          </a:xfrm>
        </p:grpSpPr>
        <p:sp>
          <p:nvSpPr>
            <p:cNvPr id="143" name="Shape 143"/>
            <p:cNvSpPr/>
            <p:nvPr/>
          </p:nvSpPr>
          <p:spPr>
            <a:xfrm>
              <a:off x="0" y="-1"/>
              <a:ext cx="5556300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0" y="243022"/>
              <a:ext cx="5556300" cy="1802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indent="457200">
                <a:lnSpc>
                  <a:spcPct val="120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Мы уже успели построить</a:t>
              </a:r>
              <a:r>
                <a:rPr u="none"/>
                <a:t>: квесты в реальности, перформансы, парк развлечений, VR-квесты (</a:t>
              </a:r>
              <a:r>
                <a:rPr sz="1800" u="none"/>
                <a:t>пока в разработке</a:t>
              </a:r>
              <a:r>
                <a:rPr u="none"/>
                <a:t>), иммерсивный театр. 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46" name="Group 346"/>
          <p:cNvGrpSpPr/>
          <p:nvPr/>
        </p:nvGrpSpPr>
        <p:grpSpPr>
          <a:xfrm>
            <a:off x="866748" y="6811649"/>
            <a:ext cx="11271304" cy="2288703"/>
            <a:chOff x="-1" y="-1"/>
            <a:chExt cx="11271302" cy="2288702"/>
          </a:xfrm>
        </p:grpSpPr>
        <p:sp>
          <p:nvSpPr>
            <p:cNvPr id="344" name="Shape 344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69850" indent="-69850">
                <a:lnSpc>
                  <a:spcPct val="115000"/>
                </a:lnSpc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-1" y="668322"/>
              <a:ext cx="11271302" cy="952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rPr dirty="0" err="1"/>
                <a:t>По</a:t>
              </a:r>
              <a:r>
                <a:rPr dirty="0"/>
                <a:t> </a:t>
              </a:r>
              <a:r>
                <a:rPr dirty="0" err="1"/>
                <a:t>любым</a:t>
              </a:r>
              <a:r>
                <a:rPr dirty="0"/>
                <a:t> </a:t>
              </a:r>
              <a:r>
                <a:rPr dirty="0" err="1"/>
                <a:t>вопросам</a:t>
              </a:r>
              <a:r>
                <a:rPr dirty="0"/>
                <a:t> </a:t>
              </a:r>
              <a:r>
                <a:rPr dirty="0" err="1"/>
                <a:t>пишите</a:t>
              </a:r>
              <a:r>
                <a:rPr dirty="0"/>
                <a:t> </a:t>
              </a:r>
              <a:r>
                <a:rPr u="sng" dirty="0"/>
                <a:t>factory@claustrophobia.com</a:t>
              </a:r>
            </a:p>
            <a:p>
              <a:pPr marL="69850" indent="3175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rPr dirty="0" err="1"/>
                <a:t>или</a:t>
              </a:r>
              <a:r>
                <a:rPr dirty="0"/>
                <a:t> </a:t>
              </a:r>
              <a:r>
                <a:rPr dirty="0" err="1"/>
                <a:t>звоните</a:t>
              </a:r>
              <a:r>
                <a:rPr/>
                <a:t> </a:t>
              </a:r>
              <a:r>
                <a:rPr lang="ru-RU" u="sng" smtClean="0"/>
                <a:t>+</a:t>
              </a:r>
              <a:r>
                <a:rPr lang="ru-RU" u="sng"/>
                <a:t>7 (903) 163-56-32</a:t>
              </a:r>
              <a:r>
                <a:rPr dirty="0" smtClean="0"/>
                <a:t>.</a:t>
              </a:r>
              <a:endParaRPr dirty="0"/>
            </a:p>
          </p:txBody>
        </p:sp>
      </p:grpSp>
      <p:pic>
        <p:nvPicPr>
          <p:cNvPr id="347" name="image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5295"/>
            <a:ext cx="13004798" cy="81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3499" y="1594249"/>
            <a:ext cx="6077701" cy="607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866749" y="1891000"/>
            <a:ext cx="11271302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image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5295"/>
            <a:ext cx="13004798" cy="81330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866749" y="1512737"/>
            <a:ext cx="11275502" cy="510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1" name="image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1725" y="2017411"/>
            <a:ext cx="10801350" cy="216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16.jpeg"/>
          <p:cNvPicPr>
            <a:picLocks noChangeAspect="1"/>
          </p:cNvPicPr>
          <p:nvPr/>
        </p:nvPicPr>
        <p:blipFill>
          <a:blip r:embed="rId5">
            <a:extLst/>
          </a:blip>
          <a:srcRect l="20523" r="20516"/>
          <a:stretch>
            <a:fillRect/>
          </a:stretch>
        </p:blipFill>
        <p:spPr>
          <a:xfrm>
            <a:off x="9439250" y="4351237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53" name="image15.jpeg"/>
          <p:cNvPicPr>
            <a:picLocks noChangeAspect="1"/>
          </p:cNvPicPr>
          <p:nvPr/>
        </p:nvPicPr>
        <p:blipFill>
          <a:blip r:embed="rId6">
            <a:extLst/>
          </a:blip>
          <a:srcRect l="18465" r="18897"/>
          <a:stretch>
            <a:fillRect/>
          </a:stretch>
        </p:blipFill>
        <p:spPr>
          <a:xfrm>
            <a:off x="866724" y="4351225"/>
            <a:ext cx="2698799" cy="228872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54" name="image12.jpeg"/>
          <p:cNvPicPr>
            <a:picLocks noChangeAspect="1"/>
          </p:cNvPicPr>
          <p:nvPr/>
        </p:nvPicPr>
        <p:blipFill>
          <a:blip r:embed="rId7">
            <a:extLst/>
          </a:blip>
          <a:srcRect l="17775" r="6420"/>
          <a:stretch>
            <a:fillRect/>
          </a:stretch>
        </p:blipFill>
        <p:spPr>
          <a:xfrm>
            <a:off x="3724249" y="4351249"/>
            <a:ext cx="2698777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55" name="image14.jpeg"/>
          <p:cNvPicPr>
            <a:picLocks noChangeAspect="1"/>
          </p:cNvPicPr>
          <p:nvPr/>
        </p:nvPicPr>
        <p:blipFill>
          <a:blip r:embed="rId8">
            <a:extLst/>
          </a:blip>
          <a:srcRect l="12103" r="12103"/>
          <a:stretch>
            <a:fillRect/>
          </a:stretch>
        </p:blipFill>
        <p:spPr>
          <a:xfrm>
            <a:off x="6581748" y="4351125"/>
            <a:ext cx="2698777" cy="2288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56" name="image19.jpeg"/>
          <p:cNvPicPr>
            <a:picLocks noChangeAspect="1"/>
          </p:cNvPicPr>
          <p:nvPr/>
        </p:nvPicPr>
        <p:blipFill>
          <a:blip r:embed="rId9">
            <a:extLst/>
          </a:blip>
          <a:srcRect l="20522" r="20522"/>
          <a:stretch>
            <a:fillRect/>
          </a:stretch>
        </p:blipFill>
        <p:spPr>
          <a:xfrm>
            <a:off x="3707924" y="6811499"/>
            <a:ext cx="2698801" cy="228895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57" name="image18.jpeg"/>
          <p:cNvPicPr>
            <a:picLocks noChangeAspect="1"/>
          </p:cNvPicPr>
          <p:nvPr/>
        </p:nvPicPr>
        <p:blipFill>
          <a:blip r:embed="rId10">
            <a:extLst/>
          </a:blip>
          <a:srcRect l="20521" r="20521"/>
          <a:stretch>
            <a:fillRect/>
          </a:stretch>
        </p:blipFill>
        <p:spPr>
          <a:xfrm>
            <a:off x="9439273" y="6811499"/>
            <a:ext cx="2698776" cy="228895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58" name="image17.jpeg"/>
          <p:cNvPicPr>
            <a:picLocks noChangeAspect="1"/>
          </p:cNvPicPr>
          <p:nvPr/>
        </p:nvPicPr>
        <p:blipFill>
          <a:blip r:embed="rId11">
            <a:extLst/>
          </a:blip>
          <a:srcRect l="20521" r="20521"/>
          <a:stretch>
            <a:fillRect/>
          </a:stretch>
        </p:blipFill>
        <p:spPr>
          <a:xfrm>
            <a:off x="834123" y="6811474"/>
            <a:ext cx="2698776" cy="228895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59" name="image20.jpeg"/>
          <p:cNvPicPr>
            <a:picLocks noChangeAspect="1"/>
          </p:cNvPicPr>
          <p:nvPr/>
        </p:nvPicPr>
        <p:blipFill>
          <a:blip r:embed="rId12">
            <a:extLst/>
          </a:blip>
          <a:srcRect l="33360" r="7687"/>
          <a:stretch>
            <a:fillRect/>
          </a:stretch>
        </p:blipFill>
        <p:spPr>
          <a:xfrm>
            <a:off x="6581750" y="6811499"/>
            <a:ext cx="2698800" cy="228895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0" name="image11.jpeg"/>
          <p:cNvPicPr>
            <a:picLocks noChangeAspect="1"/>
          </p:cNvPicPr>
          <p:nvPr/>
        </p:nvPicPr>
        <p:blipFill>
          <a:blip r:embed="rId13">
            <a:extLst/>
          </a:blip>
          <a:srcRect l="16861" r="16861"/>
          <a:stretch>
            <a:fillRect/>
          </a:stretch>
        </p:blipFill>
        <p:spPr>
          <a:xfrm>
            <a:off x="12296774" y="6811491"/>
            <a:ext cx="2698801" cy="228896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1" name="image34.jpeg"/>
          <p:cNvPicPr>
            <a:picLocks noChangeAspect="1"/>
          </p:cNvPicPr>
          <p:nvPr/>
        </p:nvPicPr>
        <p:blipFill>
          <a:blip r:embed="rId14">
            <a:extLst/>
          </a:blip>
          <a:srcRect l="20523" r="20516"/>
          <a:stretch>
            <a:fillRect/>
          </a:stretch>
        </p:blipFill>
        <p:spPr>
          <a:xfrm>
            <a:off x="-1990800" y="4351225"/>
            <a:ext cx="2698802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2" name="image22.jpeg"/>
          <p:cNvPicPr>
            <a:picLocks noChangeAspect="1"/>
          </p:cNvPicPr>
          <p:nvPr/>
        </p:nvPicPr>
        <p:blipFill>
          <a:blip r:embed="rId15">
            <a:extLst/>
          </a:blip>
          <a:srcRect l="20517" r="20522"/>
          <a:stretch>
            <a:fillRect/>
          </a:stretch>
        </p:blipFill>
        <p:spPr>
          <a:xfrm>
            <a:off x="12296774" y="4351249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3" name="image29.jpeg"/>
          <p:cNvPicPr>
            <a:picLocks noChangeAspect="1"/>
          </p:cNvPicPr>
          <p:nvPr/>
        </p:nvPicPr>
        <p:blipFill>
          <a:blip r:embed="rId16">
            <a:extLst/>
          </a:blip>
          <a:srcRect l="13313" r="27724"/>
          <a:stretch>
            <a:fillRect/>
          </a:stretch>
        </p:blipFill>
        <p:spPr>
          <a:xfrm>
            <a:off x="-2039700" y="6811625"/>
            <a:ext cx="2698800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4" name="image16.jpeg"/>
          <p:cNvPicPr>
            <a:picLocks noChangeAspect="1"/>
          </p:cNvPicPr>
          <p:nvPr/>
        </p:nvPicPr>
        <p:blipFill>
          <a:blip r:embed="rId5">
            <a:extLst/>
          </a:blip>
          <a:srcRect l="20523" r="20516"/>
          <a:stretch>
            <a:fillRect/>
          </a:stretch>
        </p:blipFill>
        <p:spPr>
          <a:xfrm>
            <a:off x="9439261" y="9252836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5" name="image15.jpeg"/>
          <p:cNvPicPr>
            <a:picLocks noChangeAspect="1"/>
          </p:cNvPicPr>
          <p:nvPr/>
        </p:nvPicPr>
        <p:blipFill>
          <a:blip r:embed="rId6">
            <a:extLst/>
          </a:blip>
          <a:srcRect l="18465" r="18897"/>
          <a:stretch>
            <a:fillRect/>
          </a:stretch>
        </p:blipFill>
        <p:spPr>
          <a:xfrm>
            <a:off x="866736" y="9252825"/>
            <a:ext cx="2698800" cy="228872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6" name="image12.jpeg"/>
          <p:cNvPicPr>
            <a:picLocks noChangeAspect="1"/>
          </p:cNvPicPr>
          <p:nvPr/>
        </p:nvPicPr>
        <p:blipFill>
          <a:blip r:embed="rId7">
            <a:extLst/>
          </a:blip>
          <a:srcRect l="17775" r="6420"/>
          <a:stretch>
            <a:fillRect/>
          </a:stretch>
        </p:blipFill>
        <p:spPr>
          <a:xfrm>
            <a:off x="3724261" y="9252849"/>
            <a:ext cx="2698777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7" name="image14.jpeg"/>
          <p:cNvPicPr>
            <a:picLocks noChangeAspect="1"/>
          </p:cNvPicPr>
          <p:nvPr/>
        </p:nvPicPr>
        <p:blipFill>
          <a:blip r:embed="rId8">
            <a:extLst/>
          </a:blip>
          <a:srcRect l="12103" r="12103"/>
          <a:stretch>
            <a:fillRect/>
          </a:stretch>
        </p:blipFill>
        <p:spPr>
          <a:xfrm>
            <a:off x="6581761" y="9252725"/>
            <a:ext cx="2698777" cy="2288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8" name="image34.jpeg"/>
          <p:cNvPicPr>
            <a:picLocks noChangeAspect="1"/>
          </p:cNvPicPr>
          <p:nvPr/>
        </p:nvPicPr>
        <p:blipFill>
          <a:blip r:embed="rId14">
            <a:extLst/>
          </a:blip>
          <a:srcRect l="20523" r="20516"/>
          <a:stretch>
            <a:fillRect/>
          </a:stretch>
        </p:blipFill>
        <p:spPr>
          <a:xfrm>
            <a:off x="-1990788" y="9252825"/>
            <a:ext cx="2698802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9" name="image22.jpeg"/>
          <p:cNvPicPr>
            <a:picLocks noChangeAspect="1"/>
          </p:cNvPicPr>
          <p:nvPr/>
        </p:nvPicPr>
        <p:blipFill>
          <a:blip r:embed="rId15">
            <a:extLst/>
          </a:blip>
          <a:srcRect l="20517" r="20522"/>
          <a:stretch>
            <a:fillRect/>
          </a:stretch>
        </p:blipFill>
        <p:spPr>
          <a:xfrm>
            <a:off x="12296786" y="9252849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70" name="image24.jpeg"/>
          <p:cNvPicPr>
            <a:picLocks noChangeAspect="1"/>
          </p:cNvPicPr>
          <p:nvPr/>
        </p:nvPicPr>
        <p:blipFill>
          <a:blip r:embed="rId17">
            <a:extLst/>
          </a:blip>
          <a:srcRect l="20261" t="10210" r="19417" b="10209"/>
          <a:stretch>
            <a:fillRect/>
          </a:stretch>
        </p:blipFill>
        <p:spPr>
          <a:xfrm>
            <a:off x="-1990800" y="1890825"/>
            <a:ext cx="2698802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71" name="image23.jpeg"/>
          <p:cNvPicPr>
            <a:picLocks noChangeAspect="1"/>
          </p:cNvPicPr>
          <p:nvPr/>
        </p:nvPicPr>
        <p:blipFill>
          <a:blip r:embed="rId18">
            <a:extLst/>
          </a:blip>
          <a:srcRect l="13705" r="6332"/>
          <a:stretch>
            <a:fillRect/>
          </a:stretch>
        </p:blipFill>
        <p:spPr>
          <a:xfrm>
            <a:off x="12296799" y="1912749"/>
            <a:ext cx="2698801" cy="2266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72" name="image22.jpeg"/>
          <p:cNvPicPr>
            <a:picLocks noChangeAspect="1"/>
          </p:cNvPicPr>
          <p:nvPr/>
        </p:nvPicPr>
        <p:blipFill>
          <a:blip r:embed="rId15">
            <a:extLst/>
          </a:blip>
          <a:srcRect l="20517" r="20522"/>
          <a:stretch>
            <a:fillRect/>
          </a:stretch>
        </p:blipFill>
        <p:spPr>
          <a:xfrm>
            <a:off x="-1990788" y="-569576"/>
            <a:ext cx="2698802" cy="2288702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73" name="image34.jpeg"/>
          <p:cNvPicPr>
            <a:picLocks noChangeAspect="1"/>
          </p:cNvPicPr>
          <p:nvPr/>
        </p:nvPicPr>
        <p:blipFill>
          <a:blip r:embed="rId14">
            <a:extLst/>
          </a:blip>
          <a:srcRect l="20523" r="20516"/>
          <a:stretch>
            <a:fillRect/>
          </a:stretch>
        </p:blipFill>
        <p:spPr>
          <a:xfrm>
            <a:off x="12296761" y="-547501"/>
            <a:ext cx="2698801" cy="2288702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" name="Group 178"/>
          <p:cNvGrpSpPr/>
          <p:nvPr/>
        </p:nvGrpSpPr>
        <p:grpSpPr>
          <a:xfrm>
            <a:off x="866749" y="1891000"/>
            <a:ext cx="11271302" cy="2288701"/>
            <a:chOff x="0" y="0"/>
            <a:chExt cx="11271300" cy="2288700"/>
          </a:xfrm>
        </p:grpSpPr>
        <p:sp>
          <p:nvSpPr>
            <p:cNvPr id="176" name="Shape 176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69850" indent="-69850">
                <a:lnSpc>
                  <a:spcPct val="115000"/>
                </a:lnSpc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-1" y="309569"/>
              <a:ext cx="11271302" cy="1669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69850" indent="3175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«Клаустрофобия» берет на себя не только маркетинговую составляющую вашего бизнеса, но и хлопоты по производству всей необходимой инфраструктуры. Все, что требуется от вас — выбрать квест из нашего каталога и через 3-4 месяца получить работающий и прибыльный бизнес.</a:t>
              </a:r>
            </a:p>
          </p:txBody>
        </p:sp>
      </p:grpSp>
      <p:sp>
        <p:nvSpPr>
          <p:cNvPr id="179" name="Shape 179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0" name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52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 183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181" name="Shape 181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-1" y="309569"/>
              <a:ext cx="11271302" cy="1669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Мы набили все шишки и наступили на все грабли за вас!</a:t>
              </a: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Вам не нужно разбираться в технических подробностях, искать и контролировать подрядчиков, допускать досадные и дорогостоящие ошибки, совершенные до вас десятками предшественников.</a:t>
              </a:r>
            </a:p>
          </p:txBody>
        </p:sp>
      </p:grpSp>
      <p:pic>
        <p:nvPicPr>
          <p:cNvPr id="184" name="image30.jpeg"/>
          <p:cNvPicPr>
            <a:picLocks noChangeAspect="1"/>
          </p:cNvPicPr>
          <p:nvPr/>
        </p:nvPicPr>
        <p:blipFill>
          <a:blip r:embed="rId4">
            <a:extLst/>
          </a:blip>
          <a:srcRect r="33074" b="14915"/>
          <a:stretch>
            <a:fillRect/>
          </a:stretch>
        </p:blipFill>
        <p:spPr>
          <a:xfrm>
            <a:off x="9439275" y="4351199"/>
            <a:ext cx="2698800" cy="2288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85" name="image25.jpeg"/>
          <p:cNvPicPr>
            <a:picLocks noChangeAspect="1"/>
          </p:cNvPicPr>
          <p:nvPr/>
        </p:nvPicPr>
        <p:blipFill>
          <a:blip r:embed="rId5">
            <a:extLst/>
          </a:blip>
          <a:srcRect l="12625"/>
          <a:stretch>
            <a:fillRect/>
          </a:stretch>
        </p:blipFill>
        <p:spPr>
          <a:xfrm>
            <a:off x="866699" y="4351199"/>
            <a:ext cx="2698800" cy="2288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86" name="image27.jpeg"/>
          <p:cNvPicPr>
            <a:picLocks noChangeAspect="1"/>
          </p:cNvPicPr>
          <p:nvPr/>
        </p:nvPicPr>
        <p:blipFill>
          <a:blip r:embed="rId6">
            <a:extLst/>
          </a:blip>
          <a:srcRect l="16322" r="18619" b="17239"/>
          <a:stretch>
            <a:fillRect/>
          </a:stretch>
        </p:blipFill>
        <p:spPr>
          <a:xfrm>
            <a:off x="6581748" y="4351199"/>
            <a:ext cx="2698801" cy="2288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87" name="image28.jpeg"/>
          <p:cNvPicPr>
            <a:picLocks noChangeAspect="1"/>
          </p:cNvPicPr>
          <p:nvPr/>
        </p:nvPicPr>
        <p:blipFill>
          <a:blip r:embed="rId7">
            <a:extLst/>
          </a:blip>
          <a:srcRect l="21303"/>
          <a:stretch>
            <a:fillRect/>
          </a:stretch>
        </p:blipFill>
        <p:spPr>
          <a:xfrm>
            <a:off x="3724225" y="4351325"/>
            <a:ext cx="2698799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 192"/>
          <p:cNvGrpSpPr/>
          <p:nvPr/>
        </p:nvGrpSpPr>
        <p:grpSpPr>
          <a:xfrm>
            <a:off x="866749" y="1891000"/>
            <a:ext cx="11271302" cy="2288701"/>
            <a:chOff x="0" y="0"/>
            <a:chExt cx="11271300" cy="2288700"/>
          </a:xfrm>
        </p:grpSpPr>
        <p:sp>
          <p:nvSpPr>
            <p:cNvPr id="190" name="Shape 190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-1" y="513291"/>
              <a:ext cx="11271302" cy="1262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Благодаря типовым решениям, отлаженной системе взаимоотношений с подрядчиками, «Фабрика Квестов» построит вам квест в несколько раз быстрее, дешевле и качественнее, чем если бы вы делали это сами.</a:t>
              </a:r>
            </a:p>
          </p:txBody>
        </p:sp>
      </p:grpSp>
      <p:sp>
        <p:nvSpPr>
          <p:cNvPr id="193" name="Shape 193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96" name="Group 196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194" name="Shape 194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-1" y="309569"/>
              <a:ext cx="11271302" cy="1669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Сотрудничая с Фабрикой, вы окажетесь на несколько шагов впереди конкурентов. Мы гарантируем, что наши квесты используют самые передовые технические решения, соответствуют высочайшим критериям качества и не устареют морально в ближайшие несколько лет.</a:t>
              </a:r>
            </a:p>
          </p:txBody>
        </p:sp>
      </p:grpSp>
      <p:pic>
        <p:nvPicPr>
          <p:cNvPr id="197" name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395"/>
            <a:ext cx="13004798" cy="81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31.jpeg"/>
          <p:cNvPicPr>
            <a:picLocks noChangeAspect="1"/>
          </p:cNvPicPr>
          <p:nvPr/>
        </p:nvPicPr>
        <p:blipFill>
          <a:blip r:embed="rId4">
            <a:extLst/>
          </a:blip>
          <a:srcRect l="16799" r="16798"/>
          <a:stretch>
            <a:fillRect/>
          </a:stretch>
        </p:blipFill>
        <p:spPr>
          <a:xfrm>
            <a:off x="866699" y="4351325"/>
            <a:ext cx="2698801" cy="228870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99" name="image32.jpeg"/>
          <p:cNvPicPr>
            <a:picLocks noChangeAspect="1"/>
          </p:cNvPicPr>
          <p:nvPr/>
        </p:nvPicPr>
        <p:blipFill>
          <a:blip r:embed="rId5">
            <a:extLst/>
          </a:blip>
          <a:srcRect l="7556" r="21223"/>
          <a:stretch>
            <a:fillRect/>
          </a:stretch>
        </p:blipFill>
        <p:spPr>
          <a:xfrm>
            <a:off x="3724223" y="4351199"/>
            <a:ext cx="2698799" cy="228894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00" name="image33.jpeg"/>
          <p:cNvPicPr>
            <a:picLocks noChangeAspect="1"/>
          </p:cNvPicPr>
          <p:nvPr/>
        </p:nvPicPr>
        <p:blipFill>
          <a:blip r:embed="rId6">
            <a:extLst/>
          </a:blip>
          <a:srcRect l="4734" r="33049"/>
          <a:stretch>
            <a:fillRect/>
          </a:stretch>
        </p:blipFill>
        <p:spPr>
          <a:xfrm>
            <a:off x="9439274" y="4351199"/>
            <a:ext cx="2698801" cy="2288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01" name="image35.jpeg"/>
          <p:cNvPicPr>
            <a:picLocks noChangeAspect="1"/>
          </p:cNvPicPr>
          <p:nvPr/>
        </p:nvPicPr>
        <p:blipFill>
          <a:blip r:embed="rId7">
            <a:extLst/>
          </a:blip>
          <a:srcRect l="21445"/>
          <a:stretch>
            <a:fillRect/>
          </a:stretch>
        </p:blipFill>
        <p:spPr>
          <a:xfrm>
            <a:off x="6581747" y="4351325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07" name="Group 207"/>
          <p:cNvGrpSpPr/>
          <p:nvPr/>
        </p:nvGrpSpPr>
        <p:grpSpPr>
          <a:xfrm>
            <a:off x="866749" y="6811650"/>
            <a:ext cx="11271302" cy="2288701"/>
            <a:chOff x="0" y="0"/>
            <a:chExt cx="11271300" cy="2288700"/>
          </a:xfrm>
        </p:grpSpPr>
        <p:sp>
          <p:nvSpPr>
            <p:cNvPr id="205" name="Shape 205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-1" y="283647"/>
              <a:ext cx="11271302" cy="1721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457200">
                <a:lnSpc>
                  <a:spcPct val="120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Профессионализм нашей команды и конвейерный подход к производству позволяет строить до 8 квестов одновременно, а также строго выдерживать сроки. В среднем производственный цикл квеста составляет 3 месяца с момента подписания договора.</a:t>
              </a:r>
            </a:p>
          </p:txBody>
        </p:sp>
      </p:grpSp>
      <p:pic>
        <p:nvPicPr>
          <p:cNvPr id="208" name="image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52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" name="Group 211"/>
          <p:cNvGrpSpPr/>
          <p:nvPr/>
        </p:nvGrpSpPr>
        <p:grpSpPr>
          <a:xfrm>
            <a:off x="866749" y="1891000"/>
            <a:ext cx="11271302" cy="2288701"/>
            <a:chOff x="0" y="0"/>
            <a:chExt cx="11271300" cy="2288700"/>
          </a:xfrm>
        </p:grpSpPr>
        <p:sp>
          <p:nvSpPr>
            <p:cNvPr id="209" name="Shape 209"/>
            <p:cNvSpPr/>
            <p:nvPr/>
          </p:nvSpPr>
          <p:spPr>
            <a:xfrm>
              <a:off x="-1" y="-1"/>
              <a:ext cx="11271302" cy="2288702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-1" y="283647"/>
              <a:ext cx="11271302" cy="1721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457200">
                <a:lnSpc>
                  <a:spcPct val="120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Фабрика квестов — это профессиональная команда, набившая руку на строительстве квестов по всему миру, а также разветвленная сеть подрядчиков: гениальных инженеров, талантливых мастеров, сумасшедших сценаристов и увлеченных специалистов по спецэффектам. </a:t>
              </a:r>
            </a:p>
          </p:txBody>
        </p:sp>
      </p:grpSp>
      <p:pic>
        <p:nvPicPr>
          <p:cNvPr id="212" name="image60.jpeg"/>
          <p:cNvPicPr>
            <a:picLocks noChangeAspect="1"/>
          </p:cNvPicPr>
          <p:nvPr/>
        </p:nvPicPr>
        <p:blipFill>
          <a:blip r:embed="rId4">
            <a:extLst/>
          </a:blip>
          <a:srcRect t="22762" b="13635"/>
          <a:stretch>
            <a:fillRect/>
          </a:stretch>
        </p:blipFill>
        <p:spPr>
          <a:xfrm>
            <a:off x="866750" y="4351325"/>
            <a:ext cx="2698800" cy="228870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13" name="image64.jpeg"/>
          <p:cNvPicPr>
            <a:picLocks noChangeAspect="1"/>
          </p:cNvPicPr>
          <p:nvPr/>
        </p:nvPicPr>
        <p:blipFill>
          <a:blip r:embed="rId5">
            <a:extLst/>
          </a:blip>
          <a:srcRect t="21805" b="21658"/>
          <a:stretch>
            <a:fillRect/>
          </a:stretch>
        </p:blipFill>
        <p:spPr>
          <a:xfrm>
            <a:off x="3717950" y="4351323"/>
            <a:ext cx="2698799" cy="228869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14" name="image62.jpeg"/>
          <p:cNvPicPr>
            <a:picLocks noChangeAspect="1"/>
          </p:cNvPicPr>
          <p:nvPr/>
        </p:nvPicPr>
        <p:blipFill>
          <a:blip r:embed="rId6">
            <a:extLst/>
          </a:blip>
          <a:srcRect t="23147" b="13243"/>
          <a:stretch>
            <a:fillRect/>
          </a:stretch>
        </p:blipFill>
        <p:spPr>
          <a:xfrm>
            <a:off x="6569150" y="4351325"/>
            <a:ext cx="2698799" cy="228869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15" name="image61.jpeg"/>
          <p:cNvPicPr>
            <a:picLocks noChangeAspect="1"/>
          </p:cNvPicPr>
          <p:nvPr/>
        </p:nvPicPr>
        <p:blipFill>
          <a:blip r:embed="rId7">
            <a:extLst/>
          </a:blip>
          <a:srcRect t="20537" b="22916"/>
          <a:stretch>
            <a:fillRect/>
          </a:stretch>
        </p:blipFill>
        <p:spPr>
          <a:xfrm>
            <a:off x="9420349" y="4351323"/>
            <a:ext cx="2698799" cy="2288702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21" name="Group 221"/>
          <p:cNvGrpSpPr/>
          <p:nvPr/>
        </p:nvGrpSpPr>
        <p:grpSpPr>
          <a:xfrm>
            <a:off x="866749" y="1890998"/>
            <a:ext cx="11271302" cy="7209300"/>
            <a:chOff x="0" y="0"/>
            <a:chExt cx="11271300" cy="7209299"/>
          </a:xfrm>
        </p:grpSpPr>
        <p:sp>
          <p:nvSpPr>
            <p:cNvPr id="219" name="Shape 219"/>
            <p:cNvSpPr/>
            <p:nvPr/>
          </p:nvSpPr>
          <p:spPr>
            <a:xfrm>
              <a:off x="-1" y="0"/>
              <a:ext cx="11271302" cy="7209300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-1" y="312919"/>
              <a:ext cx="11271302" cy="65834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20000"/>
                </a:lnSpc>
                <a:defRPr sz="2400">
                  <a:solidFill>
                    <a:srgbClr val="FFFFFF"/>
                  </a:solidFill>
                </a:defRPr>
              </a:pPr>
              <a:r>
                <a:t>Фабрика квестов предлагает следующий цикл услуг:</a:t>
              </a:r>
            </a:p>
            <a:p>
              <a:pPr marL="914400" indent="-381000">
                <a:lnSpc>
                  <a:spcPct val="120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Создание оригинальных сценариев, а также адаптация существующих сценариев под особенности вашей локации</a:t>
              </a:r>
            </a:p>
            <a:p>
              <a:pPr marL="914400" indent="-381000">
                <a:lnSpc>
                  <a:spcPct val="120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Подготовка дизайн-проекта, включая план застройки, схему электрической и инженерной проводки, рекомендации по отделке</a:t>
              </a:r>
            </a:p>
            <a:p>
              <a:pPr marL="914400" indent="-381000">
                <a:lnSpc>
                  <a:spcPct val="120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Производство необходимых декораций, реквизита, бутафории</a:t>
              </a:r>
            </a:p>
            <a:p>
              <a:pPr marL="914400" indent="-381000">
                <a:lnSpc>
                  <a:spcPct val="120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Проектирование и реализация необходимых инженерных решений</a:t>
              </a:r>
            </a:p>
            <a:p>
              <a:pPr marL="914400" indent="-381000">
                <a:lnSpc>
                  <a:spcPct val="120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Авторский надзор и курирование строительства квеста на всех этапах</a:t>
              </a:r>
            </a:p>
            <a:p>
              <a:pPr marL="914400" indent="-381000">
                <a:lnSpc>
                  <a:spcPct val="120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Монтаж и пусконаладка квеста</a:t>
              </a:r>
            </a:p>
            <a:p>
              <a:pPr marL="914400" indent="-381000">
                <a:lnSpc>
                  <a:spcPct val="120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Инструктаж персонала</a:t>
              </a:r>
            </a:p>
            <a:p>
              <a:pPr>
                <a:lnSpc>
                  <a:spcPct val="115000"/>
                </a:lnSpc>
              </a:pPr>
              <a:endParaRPr sz="2400">
                <a:solidFill>
                  <a:srgbClr val="FFFFFF"/>
                </a:solidFill>
              </a:endParaRPr>
            </a:p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«Фабрика Квестов» готова оказать услуги как в комплексе, так и по отдельности. Например, вам нужен гигантский шагающий робот, стреляющий огнем, лазером и сгустками плазмы. Смело обращайтесь в «Фабрику Квестов» — мы сделаем все качественно и в срок!</a:t>
              </a:r>
            </a:p>
          </p:txBody>
        </p:sp>
      </p:grpSp>
      <p:pic>
        <p:nvPicPr>
          <p:cNvPr id="222" name="image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00" y="533395"/>
            <a:ext cx="13004799" cy="813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28" name="Group 228"/>
          <p:cNvGrpSpPr/>
          <p:nvPr/>
        </p:nvGrpSpPr>
        <p:grpSpPr>
          <a:xfrm>
            <a:off x="866750" y="1869300"/>
            <a:ext cx="5550000" cy="7230900"/>
            <a:chOff x="0" y="0"/>
            <a:chExt cx="5549999" cy="7230898"/>
          </a:xfrm>
        </p:grpSpPr>
        <p:sp>
          <p:nvSpPr>
            <p:cNvPr id="226" name="Shape 226"/>
            <p:cNvSpPr/>
            <p:nvPr/>
          </p:nvSpPr>
          <p:spPr>
            <a:xfrm>
              <a:off x="0" y="0"/>
              <a:ext cx="5550000" cy="7230899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0" y="947169"/>
              <a:ext cx="5550000" cy="5336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4572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В данный момент Фабрика готова построить для вас доработанные и улучшенные версии существующих квестов:</a:t>
              </a:r>
            </a:p>
            <a:p>
              <a:pPr indent="457200">
                <a:lnSpc>
                  <a:spcPct val="115000"/>
                </a:lnSpc>
              </a:pPr>
              <a:endParaRPr sz="2400">
                <a:solidFill>
                  <a:srgbClr val="FFFFFF"/>
                </a:solidFill>
              </a:endParaRP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Ядерный бункер</a:t>
              </a: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Космическое путешествие</a:t>
              </a: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Дом с привидениями</a:t>
              </a: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Логово маньяка</a:t>
              </a: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Тайна пиратского корабля</a:t>
              </a: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В гостях у сказки</a:t>
              </a: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Побег из тюрьмы</a:t>
              </a:r>
            </a:p>
            <a:p>
              <a:pPr marL="1371600" indent="-381000">
                <a:lnSpc>
                  <a:spcPct val="115000"/>
                </a:lnSpc>
                <a:buClr>
                  <a:srgbClr val="FFFFFF"/>
                </a:buClr>
                <a:buSzPct val="100000"/>
                <a:buChar char="●"/>
                <a:defRPr sz="2400">
                  <a:solidFill>
                    <a:srgbClr val="FFFFFF"/>
                  </a:solidFill>
                </a:defRPr>
              </a:pPr>
              <a:r>
                <a:t>Ограбление банка</a:t>
              </a:r>
            </a:p>
          </p:txBody>
        </p:sp>
      </p:grpSp>
      <p:pic>
        <p:nvPicPr>
          <p:cNvPr id="229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42895"/>
            <a:ext cx="13004798" cy="81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34.jpeg"/>
          <p:cNvPicPr>
            <a:picLocks noChangeAspect="1"/>
          </p:cNvPicPr>
          <p:nvPr/>
        </p:nvPicPr>
        <p:blipFill>
          <a:blip r:embed="rId4">
            <a:extLst/>
          </a:blip>
          <a:srcRect l="20523" r="20516"/>
          <a:stretch>
            <a:fillRect/>
          </a:stretch>
        </p:blipFill>
        <p:spPr>
          <a:xfrm>
            <a:off x="6569150" y="1869300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31" name="image22.jpeg"/>
          <p:cNvPicPr>
            <a:picLocks noChangeAspect="1"/>
          </p:cNvPicPr>
          <p:nvPr/>
        </p:nvPicPr>
        <p:blipFill>
          <a:blip r:embed="rId5">
            <a:extLst/>
          </a:blip>
          <a:srcRect l="20517" r="20522"/>
          <a:stretch>
            <a:fillRect/>
          </a:stretch>
        </p:blipFill>
        <p:spPr>
          <a:xfrm>
            <a:off x="9420349" y="1869300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32" name="image45.jpeg"/>
          <p:cNvPicPr>
            <a:picLocks noChangeAspect="1"/>
          </p:cNvPicPr>
          <p:nvPr/>
        </p:nvPicPr>
        <p:blipFill>
          <a:blip r:embed="rId6">
            <a:extLst/>
          </a:blip>
          <a:srcRect l="25887" r="15151"/>
          <a:stretch>
            <a:fillRect/>
          </a:stretch>
        </p:blipFill>
        <p:spPr>
          <a:xfrm>
            <a:off x="9420349" y="4351325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33" name="image24.jpeg"/>
          <p:cNvPicPr>
            <a:picLocks noChangeAspect="1"/>
          </p:cNvPicPr>
          <p:nvPr/>
        </p:nvPicPr>
        <p:blipFill>
          <a:blip r:embed="rId7">
            <a:extLst/>
          </a:blip>
          <a:srcRect l="20261" t="10210" r="19417" b="10209"/>
          <a:stretch>
            <a:fillRect/>
          </a:stretch>
        </p:blipFill>
        <p:spPr>
          <a:xfrm>
            <a:off x="6569148" y="4351324"/>
            <a:ext cx="2698801" cy="2288702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34" name="image23.jpeg"/>
          <p:cNvPicPr>
            <a:picLocks noChangeAspect="1"/>
          </p:cNvPicPr>
          <p:nvPr/>
        </p:nvPicPr>
        <p:blipFill>
          <a:blip r:embed="rId8">
            <a:extLst/>
          </a:blip>
          <a:srcRect l="13705" r="6332"/>
          <a:stretch>
            <a:fillRect/>
          </a:stretch>
        </p:blipFill>
        <p:spPr>
          <a:xfrm>
            <a:off x="6569150" y="6833350"/>
            <a:ext cx="2698801" cy="22669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35" name="image29.jpeg"/>
          <p:cNvPicPr>
            <a:picLocks noChangeAspect="1"/>
          </p:cNvPicPr>
          <p:nvPr/>
        </p:nvPicPr>
        <p:blipFill>
          <a:blip r:embed="rId9">
            <a:extLst/>
          </a:blip>
          <a:srcRect l="13313" r="27724"/>
          <a:stretch>
            <a:fillRect/>
          </a:stretch>
        </p:blipFill>
        <p:spPr>
          <a:xfrm>
            <a:off x="9420349" y="6833350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1501" y="-38100"/>
            <a:ext cx="15727801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866749" y="1512737"/>
            <a:ext cx="11271302" cy="1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9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42895"/>
            <a:ext cx="13004798" cy="81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" name="Group 242"/>
          <p:cNvGrpSpPr/>
          <p:nvPr/>
        </p:nvGrpSpPr>
        <p:grpSpPr>
          <a:xfrm>
            <a:off x="866750" y="1869300"/>
            <a:ext cx="8410800" cy="7252801"/>
            <a:chOff x="0" y="0"/>
            <a:chExt cx="8410799" cy="7252799"/>
          </a:xfrm>
        </p:grpSpPr>
        <p:sp>
          <p:nvSpPr>
            <p:cNvPr id="240" name="Shape 240"/>
            <p:cNvSpPr/>
            <p:nvPr/>
          </p:nvSpPr>
          <p:spPr>
            <a:xfrm>
              <a:off x="0" y="0"/>
              <a:ext cx="8410800" cy="7252800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1032242"/>
              <a:ext cx="8410800" cy="518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69850" indent="317500">
                <a:lnSpc>
                  <a:spcPct val="115000"/>
                </a:lnSpc>
                <a:defRPr sz="2400">
                  <a:solidFill>
                    <a:srgbClr val="FFFFFF"/>
                  </a:solidFill>
                </a:defRPr>
              </a:pPr>
              <a:r>
                <a:t>Специальные предложения для московских партнеров:</a:t>
              </a:r>
            </a:p>
            <a:p>
              <a:pPr marL="69850" indent="317500">
                <a:lnSpc>
                  <a:spcPct val="115000"/>
                </a:lnSpc>
              </a:pPr>
              <a:endParaRPr sz="2400">
                <a:solidFill>
                  <a:srgbClr val="FFFFFF"/>
                </a:solidFill>
              </a:endParaRPr>
            </a:p>
            <a:p>
              <a:pPr marL="381000" indent="2921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Академия Гудини</a:t>
              </a:r>
              <a:r>
                <a:rPr u="none"/>
                <a:t> (приключения в викторианском антураже по мотивам трюков знаменитого иллюзиониста)</a:t>
              </a:r>
            </a:p>
            <a:p>
              <a:pPr marL="381000" indent="2921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Побег из тюрьмы</a:t>
              </a:r>
              <a:r>
                <a:rPr u="none"/>
                <a:t> (антураж тюрьмы выбираете вы: от застенков средневековой инквизиции до высокотехнологичной тюрьмы будущего)</a:t>
              </a:r>
            </a:p>
            <a:p>
              <a:pPr marL="381000" indent="292100">
                <a:lnSpc>
                  <a:spcPct val="115000"/>
                </a:lnSpc>
                <a:defRPr sz="2400" u="sng">
                  <a:solidFill>
                    <a:srgbClr val="FFFFFF"/>
                  </a:solidFill>
                </a:defRPr>
              </a:pPr>
              <a:r>
                <a:t>Мистика</a:t>
              </a:r>
              <a:r>
                <a:rPr u="none"/>
                <a:t> (опыт показывает, что спрос на страшные квесты в Москве все еще не удовлетворен. Ведьмы, вампиры, демоны, оборотни, призраки — любая нечисть на ваш вкус)</a:t>
              </a:r>
            </a:p>
          </p:txBody>
        </p:sp>
      </p:grpSp>
      <p:pic>
        <p:nvPicPr>
          <p:cNvPr id="243" name="image38.jpeg"/>
          <p:cNvPicPr>
            <a:picLocks noChangeAspect="1"/>
          </p:cNvPicPr>
          <p:nvPr/>
        </p:nvPicPr>
        <p:blipFill>
          <a:blip r:embed="rId4">
            <a:extLst/>
          </a:blip>
          <a:srcRect l="5083" r="5092"/>
          <a:stretch>
            <a:fillRect/>
          </a:stretch>
        </p:blipFill>
        <p:spPr>
          <a:xfrm>
            <a:off x="9420348" y="1869300"/>
            <a:ext cx="2698800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44" name="image44.png"/>
          <p:cNvPicPr>
            <a:picLocks noChangeAspect="1"/>
          </p:cNvPicPr>
          <p:nvPr/>
        </p:nvPicPr>
        <p:blipFill>
          <a:blip r:embed="rId5">
            <a:extLst/>
          </a:blip>
          <a:srcRect l="12241" r="12241"/>
          <a:stretch>
            <a:fillRect/>
          </a:stretch>
        </p:blipFill>
        <p:spPr>
          <a:xfrm>
            <a:off x="9420349" y="4351325"/>
            <a:ext cx="2698801" cy="22887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45" name="image43.jpeg"/>
          <p:cNvPicPr>
            <a:picLocks noChangeAspect="1"/>
          </p:cNvPicPr>
          <p:nvPr/>
        </p:nvPicPr>
        <p:blipFill>
          <a:blip r:embed="rId6">
            <a:extLst/>
          </a:blip>
          <a:srcRect l="26030"/>
          <a:stretch>
            <a:fillRect/>
          </a:stretch>
        </p:blipFill>
        <p:spPr>
          <a:xfrm>
            <a:off x="9420350" y="6833350"/>
            <a:ext cx="2698801" cy="228870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837</Words>
  <Application>Microsoft Office PowerPoint</Application>
  <PresentationFormat>Произвольный</PresentationFormat>
  <Paragraphs>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Helvetica Neue</vt:lpstr>
      <vt:lpstr>PT Sans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Сергей Андрушкевич</cp:lastModifiedBy>
  <cp:revision>2</cp:revision>
  <dcterms:modified xsi:type="dcterms:W3CDTF">2017-06-07T08:35:42Z</dcterms:modified>
</cp:coreProperties>
</file>